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2" r:id="rId3"/>
    <p:sldId id="257" r:id="rId4"/>
    <p:sldId id="264" r:id="rId5"/>
    <p:sldId id="265" r:id="rId6"/>
    <p:sldId id="263" r:id="rId7"/>
    <p:sldId id="266" r:id="rId8"/>
    <p:sldId id="267" r:id="rId9"/>
    <p:sldId id="258" r:id="rId10"/>
    <p:sldId id="259" r:id="rId11"/>
    <p:sldId id="268" r:id="rId12"/>
    <p:sldId id="269" r:id="rId13"/>
    <p:sldId id="270" r:id="rId14"/>
    <p:sldId id="271" r:id="rId15"/>
    <p:sldId id="273" r:id="rId16"/>
    <p:sldId id="272" r:id="rId17"/>
    <p:sldId id="274" r:id="rId18"/>
    <p:sldId id="275" r:id="rId19"/>
    <p:sldId id="276" r:id="rId20"/>
    <p:sldId id="277" r:id="rId21"/>
    <p:sldId id="278" r:id="rId22"/>
    <p:sldId id="260" r:id="rId23"/>
    <p:sldId id="26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12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4AFAA-5545-4348-866E-082827204B28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FFB44E-D000-426C-9F9B-769AE7CC18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361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Wellcome</a:t>
            </a:r>
            <a:r>
              <a:rPr lang="en-US" dirty="0" smtClean="0"/>
              <a:t> example: https://wellcome.ac.uk/news/how-we-judge-research-outputs-when-making-funding-decisions</a:t>
            </a:r>
          </a:p>
          <a:p>
            <a:r>
              <a:rPr lang="en-US" dirty="0" smtClean="0"/>
              <a:t>Cancer Research</a:t>
            </a:r>
            <a:r>
              <a:rPr lang="en-US" baseline="0" dirty="0" smtClean="0"/>
              <a:t> UK example: https://www.cancerresearchuk.org/funding-for-researchers/research-features/2018-02-20-improving-research-evaluation-dora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114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2" descr="Ed_DaSH">
            <a:extLst>
              <a:ext uri="{FF2B5EF4-FFF2-40B4-BE49-F238E27FC236}">
                <a16:creationId xmlns:a16="http://schemas.microsoft.com/office/drawing/2014/main" id="{4D4D912A-DA79-2D46-A089-195AE6C5D3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355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5258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6225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967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aseline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  <a:defRPr>
                <a:latin typeface="Calibri"/>
                <a:ea typeface="Calibri"/>
                <a:cs typeface="Calibri"/>
                <a:sym typeface="Calibri"/>
              </a:defRPr>
            </a:lvl1pPr>
            <a:lvl2pPr>
              <a:buClrTx/>
              <a:defRPr>
                <a:latin typeface="Calibri"/>
                <a:ea typeface="Calibri"/>
                <a:cs typeface="Calibri"/>
                <a:sym typeface="Calibri"/>
              </a:defRPr>
            </a:lvl2pPr>
            <a:lvl3pPr>
              <a:buClrTx/>
              <a:defRPr>
                <a:latin typeface="Calibri"/>
                <a:ea typeface="Calibri"/>
                <a:cs typeface="Calibri"/>
                <a:sym typeface="Calibri"/>
              </a:defRPr>
            </a:lvl3pPr>
            <a:lvl4pPr>
              <a:buClrTx/>
              <a:defRPr>
                <a:latin typeface="Calibri"/>
                <a:ea typeface="Calibri"/>
                <a:cs typeface="Calibri"/>
                <a:sym typeface="Calibri"/>
              </a:defRPr>
            </a:lvl4pPr>
            <a:lvl5pPr>
              <a:buClrTx/>
              <a:defRPr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749924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8817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6837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2631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1170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9789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255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5374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9EC85-173F-467E-B364-65AD14726A23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FDA9B-12AA-440D-B349-53135C05ED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7260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70C0"/>
                </a:solidFill>
              </a:defRPr>
            </a:lvl1pPr>
          </a:lstStyle>
          <a:p>
            <a:fld id="{CC29EC85-173F-467E-B364-65AD14726A23}" type="datetimeFigureOut">
              <a:rPr lang="en-GB" smtClean="0"/>
              <a:pPr/>
              <a:t>15/07/2022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70C0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70C0"/>
                </a:solidFill>
              </a:defRPr>
            </a:lvl1pPr>
          </a:lstStyle>
          <a:p>
            <a:fld id="{DFBFDA9B-12AA-440D-B349-53135C05ED07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2" descr="Ed_DaSH">
            <a:extLst>
              <a:ext uri="{FF2B5EF4-FFF2-40B4-BE49-F238E27FC236}">
                <a16:creationId xmlns:a16="http://schemas.microsoft.com/office/drawing/2014/main" id="{4F9AAF38-6504-D241-BBC1-5FE327A79B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401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70C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70C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70C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70C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FAIR </a:t>
            </a:r>
            <a:r>
              <a:rPr lang="pl-PL" dirty="0" smtClean="0"/>
              <a:t>for leaders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42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67"/>
          </a:xfrm>
        </p:spPr>
        <p:txBody>
          <a:bodyPr/>
          <a:lstStyle/>
          <a:p>
            <a:r>
              <a:rPr lang="pl-PL" dirty="0"/>
              <a:t>Sharing as part of the workflow</a:t>
            </a:r>
            <a:endParaRPr lang="en-GB" dirty="0"/>
          </a:p>
        </p:txBody>
      </p:sp>
      <p:sp>
        <p:nvSpPr>
          <p:cNvPr id="6" name="AutoShape 17"/>
          <p:cNvSpPr>
            <a:spLocks noChangeArrowheads="1"/>
          </p:cNvSpPr>
          <p:nvPr/>
        </p:nvSpPr>
        <p:spPr bwMode="auto">
          <a:xfrm rot="16200000">
            <a:off x="5629545" y="4470546"/>
            <a:ext cx="606760" cy="1076325"/>
          </a:xfrm>
          <a:prstGeom prst="foldedCorner">
            <a:avLst>
              <a:gd name="adj" fmla="val 12500"/>
            </a:avLst>
          </a:prstGeom>
          <a:gradFill rotWithShape="1">
            <a:gsLst>
              <a:gs pos="0">
                <a:srgbClr val="FFFF99">
                  <a:gamma/>
                  <a:shade val="85490"/>
                  <a:invGamma/>
                </a:srgbClr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5272551" y="5303696"/>
            <a:ext cx="648072" cy="828408"/>
          </a:xfrm>
          <a:prstGeom prst="rect">
            <a:avLst/>
          </a:prstGeom>
          <a:solidFill>
            <a:srgbClr val="FFC000"/>
          </a:solidFill>
          <a:ln>
            <a:solidFill>
              <a:srgbClr val="FB9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5272551" y="5156614"/>
            <a:ext cx="648072" cy="14708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6877415" y="4716390"/>
            <a:ext cx="648072" cy="14708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oup 9"/>
          <p:cNvGrpSpPr/>
          <p:nvPr/>
        </p:nvGrpSpPr>
        <p:grpSpPr>
          <a:xfrm>
            <a:off x="8605936" y="4569309"/>
            <a:ext cx="648072" cy="1548881"/>
            <a:chOff x="7081936" y="4265240"/>
            <a:chExt cx="648072" cy="2042420"/>
          </a:xfrm>
        </p:grpSpPr>
        <p:sp>
          <p:nvSpPr>
            <p:cNvPr id="11" name="Rectangle 10"/>
            <p:cNvSpPr/>
            <p:nvPr/>
          </p:nvSpPr>
          <p:spPr>
            <a:xfrm>
              <a:off x="7081936" y="4488535"/>
              <a:ext cx="648072" cy="1819125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B90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081936" y="4265240"/>
              <a:ext cx="648072" cy="19394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929973" y="4033311"/>
            <a:ext cx="1250949" cy="818419"/>
            <a:chOff x="7403910" y="3655160"/>
            <a:chExt cx="1250949" cy="1079202"/>
          </a:xfrm>
        </p:grpSpPr>
        <p:sp>
          <p:nvSpPr>
            <p:cNvPr id="14" name="AutoShape 18"/>
            <p:cNvSpPr>
              <a:spLocks noChangeArrowheads="1"/>
            </p:cNvSpPr>
            <p:nvPr/>
          </p:nvSpPr>
          <p:spPr bwMode="auto">
            <a:xfrm rot="16200000">
              <a:off x="7716647" y="3517047"/>
              <a:ext cx="800100" cy="1076325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99">
                    <a:gamma/>
                    <a:shade val="85490"/>
                    <a:invGamma/>
                  </a:srgbClr>
                </a:gs>
                <a:gs pos="100000">
                  <a:srgbClr val="FFFF99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15" name="AutoShape 17"/>
            <p:cNvSpPr>
              <a:spLocks noChangeArrowheads="1"/>
            </p:cNvSpPr>
            <p:nvPr/>
          </p:nvSpPr>
          <p:spPr bwMode="auto">
            <a:xfrm rot="16200000">
              <a:off x="7542023" y="3796149"/>
              <a:ext cx="800100" cy="1076325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99">
                    <a:gamma/>
                    <a:shade val="85490"/>
                    <a:invGamma/>
                  </a:srgbClr>
                </a:gs>
                <a:gs pos="100000">
                  <a:srgbClr val="FFFF99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127889" y="4329436"/>
            <a:ext cx="1250949" cy="818419"/>
            <a:chOff x="5567542" y="3933712"/>
            <a:chExt cx="1250949" cy="1079202"/>
          </a:xfrm>
        </p:grpSpPr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rot="16200000">
              <a:off x="5880279" y="3795599"/>
              <a:ext cx="800100" cy="1076325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99">
                    <a:gamma/>
                    <a:shade val="85490"/>
                    <a:invGamma/>
                  </a:srgbClr>
                </a:gs>
                <a:gs pos="100000">
                  <a:srgbClr val="FFFF99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18" name="AutoShape 17"/>
            <p:cNvSpPr>
              <a:spLocks noChangeArrowheads="1"/>
            </p:cNvSpPr>
            <p:nvPr/>
          </p:nvSpPr>
          <p:spPr bwMode="auto">
            <a:xfrm rot="16200000">
              <a:off x="5705655" y="4074701"/>
              <a:ext cx="800100" cy="1076325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99">
                    <a:gamma/>
                    <a:shade val="85490"/>
                    <a:invGamma/>
                  </a:srgbClr>
                </a:gs>
                <a:gs pos="100000">
                  <a:srgbClr val="FFFF99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091599" y="4724530"/>
            <a:ext cx="652355" cy="1407574"/>
            <a:chOff x="6877415" y="4914000"/>
            <a:chExt cx="652355" cy="1407574"/>
          </a:xfrm>
        </p:grpSpPr>
        <p:sp>
          <p:nvSpPr>
            <p:cNvPr id="20" name="Rectangle 19"/>
            <p:cNvSpPr/>
            <p:nvPr/>
          </p:nvSpPr>
          <p:spPr>
            <a:xfrm>
              <a:off x="6877415" y="5056305"/>
              <a:ext cx="648072" cy="1265269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B90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881698" y="4914000"/>
              <a:ext cx="648072" cy="14708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089775" y="1151932"/>
            <a:ext cx="3876021" cy="3915317"/>
            <a:chOff x="2051720" y="1700808"/>
            <a:chExt cx="4633544" cy="4680520"/>
          </a:xfrm>
        </p:grpSpPr>
        <p:grpSp>
          <p:nvGrpSpPr>
            <p:cNvPr id="23" name="Group 22"/>
            <p:cNvGrpSpPr/>
            <p:nvPr/>
          </p:nvGrpSpPr>
          <p:grpSpPr>
            <a:xfrm>
              <a:off x="2051720" y="1700808"/>
              <a:ext cx="4633544" cy="4680520"/>
              <a:chOff x="1979712" y="1916832"/>
              <a:chExt cx="4633544" cy="4680520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2310826" y="2348880"/>
                <a:ext cx="3942390" cy="3942390"/>
              </a:xfrm>
              <a:prstGeom prst="ellipse">
                <a:avLst/>
              </a:prstGeom>
              <a:noFill/>
              <a:ln w="5715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>
                <a:off x="3563888" y="1916832"/>
                <a:ext cx="1224136" cy="1224136"/>
                <a:chOff x="3923928" y="2492896"/>
                <a:chExt cx="1224136" cy="1224136"/>
              </a:xfrm>
            </p:grpSpPr>
            <p:sp>
              <p:nvSpPr>
                <p:cNvPr id="47" name="Oval 46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3959932" y="2843354"/>
                  <a:ext cx="1152128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CREATING DATA</a:t>
                  </a:r>
                  <a:endParaRPr lang="en-GB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2" name="Group 31"/>
              <p:cNvGrpSpPr/>
              <p:nvPr/>
            </p:nvGrpSpPr>
            <p:grpSpPr>
              <a:xfrm>
                <a:off x="5148065" y="2780928"/>
                <a:ext cx="1465191" cy="1224136"/>
                <a:chOff x="3815917" y="2492896"/>
                <a:chExt cx="1465191" cy="1224136"/>
              </a:xfrm>
            </p:grpSpPr>
            <p:sp>
              <p:nvSpPr>
                <p:cNvPr id="45" name="Oval 44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3815917" y="2843354"/>
                  <a:ext cx="1465191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1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PROCESSING</a:t>
                  </a:r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DATA</a:t>
                  </a:r>
                  <a:endParaRPr lang="en-GB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3" name="Group 32"/>
              <p:cNvGrpSpPr/>
              <p:nvPr/>
            </p:nvGrpSpPr>
            <p:grpSpPr>
              <a:xfrm>
                <a:off x="5148065" y="4509120"/>
                <a:ext cx="1400261" cy="1224136"/>
                <a:chOff x="3851921" y="2492896"/>
                <a:chExt cx="1400261" cy="1224136"/>
              </a:xfrm>
            </p:grpSpPr>
            <p:sp>
              <p:nvSpPr>
                <p:cNvPr id="43" name="Oval 42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3851921" y="2843354"/>
                  <a:ext cx="1400261" cy="5886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ANALYSING</a:t>
                  </a:r>
                  <a:r>
                    <a:rPr lang="pl-PL" sz="1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DATA</a:t>
                  </a:r>
                  <a:endParaRPr lang="en-GB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3498957" y="5373216"/>
                <a:ext cx="1509656" cy="1224136"/>
                <a:chOff x="3786989" y="2492896"/>
                <a:chExt cx="1509656" cy="1224136"/>
              </a:xfrm>
            </p:grpSpPr>
            <p:sp>
              <p:nvSpPr>
                <p:cNvPr id="41" name="Oval 40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3786989" y="2843354"/>
                  <a:ext cx="1509656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1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PRESERVING</a:t>
                  </a:r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DATA</a:t>
                  </a:r>
                  <a:endParaRPr lang="en-GB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1979712" y="4509120"/>
                <a:ext cx="1224136" cy="1224136"/>
                <a:chOff x="3923928" y="2564904"/>
                <a:chExt cx="1224136" cy="1224136"/>
              </a:xfrm>
            </p:grpSpPr>
            <p:sp>
              <p:nvSpPr>
                <p:cNvPr id="39" name="Oval 38"/>
                <p:cNvSpPr/>
                <p:nvPr/>
              </p:nvSpPr>
              <p:spPr>
                <a:xfrm>
                  <a:off x="3923928" y="2564904"/>
                  <a:ext cx="1224136" cy="1224136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959932" y="2941834"/>
                  <a:ext cx="1152128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SHARING</a:t>
                  </a:r>
                </a:p>
                <a:p>
                  <a:pPr algn="ctr"/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DATA</a:t>
                  </a:r>
                  <a:endParaRPr lang="en-GB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6" name="Group 35"/>
              <p:cNvGrpSpPr/>
              <p:nvPr/>
            </p:nvGrpSpPr>
            <p:grpSpPr>
              <a:xfrm>
                <a:off x="1979712" y="2708920"/>
                <a:ext cx="1224136" cy="1224136"/>
                <a:chOff x="3923928" y="2420888"/>
                <a:chExt cx="1224136" cy="1224136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3923928" y="2420888"/>
                  <a:ext cx="1224136" cy="122413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3959932" y="2813809"/>
                  <a:ext cx="1152128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RE-USING DATA</a:t>
                  </a:r>
                  <a:endParaRPr lang="en-GB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24" name="Right Arrow 23"/>
            <p:cNvSpPr/>
            <p:nvPr/>
          </p:nvSpPr>
          <p:spPr>
            <a:xfrm rot="1619807" flipV="1">
              <a:off x="5174188" y="2303398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ight Arrow 24"/>
            <p:cNvSpPr/>
            <p:nvPr/>
          </p:nvSpPr>
          <p:spPr>
            <a:xfrm rot="5212365" flipV="1">
              <a:off x="6197255" y="3995999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ight Arrow 25"/>
            <p:cNvSpPr/>
            <p:nvPr/>
          </p:nvSpPr>
          <p:spPr>
            <a:xfrm rot="8847248" flipV="1">
              <a:off x="5300817" y="5674556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ight Arrow 26"/>
            <p:cNvSpPr/>
            <p:nvPr/>
          </p:nvSpPr>
          <p:spPr>
            <a:xfrm rot="12776736" flipV="1">
              <a:off x="3097300" y="5646115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Right Arrow 27"/>
            <p:cNvSpPr/>
            <p:nvPr/>
          </p:nvSpPr>
          <p:spPr>
            <a:xfrm rot="16200000" flipV="1">
              <a:off x="2254352" y="3914627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Right Arrow 28"/>
            <p:cNvSpPr/>
            <p:nvPr/>
          </p:nvSpPr>
          <p:spPr>
            <a:xfrm rot="19590936" flipV="1">
              <a:off x="3218543" y="2332540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9" name="AutoShape 17"/>
          <p:cNvSpPr>
            <a:spLocks noChangeArrowheads="1"/>
          </p:cNvSpPr>
          <p:nvPr/>
        </p:nvSpPr>
        <p:spPr bwMode="auto">
          <a:xfrm rot="16200000">
            <a:off x="5831371" y="4598238"/>
            <a:ext cx="606760" cy="1076325"/>
          </a:xfrm>
          <a:prstGeom prst="foldedCorner">
            <a:avLst>
              <a:gd name="adj" fmla="val 12500"/>
            </a:avLst>
          </a:prstGeom>
          <a:gradFill rotWithShape="1">
            <a:gsLst>
              <a:gs pos="0">
                <a:srgbClr val="FFFF99">
                  <a:gamma/>
                  <a:shade val="85490"/>
                  <a:invGamma/>
                </a:srgbClr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dirty="0"/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4476984" y="1099667"/>
            <a:ext cx="0" cy="50324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 rot="16200000">
            <a:off x="3459528" y="3335804"/>
            <a:ext cx="1471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00" dirty="0"/>
              <a:t>Time and effort</a:t>
            </a:r>
            <a:endParaRPr lang="en-GB" sz="1600" dirty="0"/>
          </a:p>
        </p:txBody>
      </p:sp>
      <p:sp>
        <p:nvSpPr>
          <p:cNvPr id="52" name="Rectangle 51"/>
          <p:cNvSpPr/>
          <p:nvPr/>
        </p:nvSpPr>
        <p:spPr>
          <a:xfrm>
            <a:off x="4093449" y="6429360"/>
            <a:ext cx="404414" cy="197924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TextBox 52"/>
          <p:cNvSpPr txBox="1"/>
          <p:nvPr/>
        </p:nvSpPr>
        <p:spPr>
          <a:xfrm>
            <a:off x="4503723" y="6399076"/>
            <a:ext cx="3466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dirty="0"/>
              <a:t>work necessary to make outputs suitable for sharing</a:t>
            </a:r>
            <a:endParaRPr lang="en-GB" sz="1200" dirty="0"/>
          </a:p>
        </p:txBody>
      </p:sp>
      <p:sp>
        <p:nvSpPr>
          <p:cNvPr id="54" name="Rectangle 53"/>
          <p:cNvSpPr/>
          <p:nvPr/>
        </p:nvSpPr>
        <p:spPr>
          <a:xfrm>
            <a:off x="8114539" y="6431101"/>
            <a:ext cx="404414" cy="197924"/>
          </a:xfrm>
          <a:prstGeom prst="rect">
            <a:avLst/>
          </a:prstGeom>
          <a:solidFill>
            <a:srgbClr val="FFC000"/>
          </a:solidFill>
          <a:ln>
            <a:solidFill>
              <a:srgbClr val="FB9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TextBox 54"/>
          <p:cNvSpPr txBox="1"/>
          <p:nvPr/>
        </p:nvSpPr>
        <p:spPr>
          <a:xfrm>
            <a:off x="8524813" y="6400817"/>
            <a:ext cx="200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dirty="0"/>
              <a:t>standard research operations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92541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sz="4000" dirty="0"/>
          </a:p>
          <a:p>
            <a:pPr marL="0" indent="0" algn="ctr">
              <a:buNone/>
            </a:pPr>
            <a:r>
              <a:rPr lang="en-GB" sz="4000" dirty="0" smtClean="0"/>
              <a:t>Why you should know it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72200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D:\Google Drive\work\OCM\des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123" y="472148"/>
            <a:ext cx="3569549" cy="305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354" y="157088"/>
            <a:ext cx="11072446" cy="1325563"/>
          </a:xfrm>
        </p:spPr>
        <p:txBody>
          <a:bodyPr/>
          <a:lstStyle/>
          <a:p>
            <a:r>
              <a:rPr lang="en-GB" dirty="0" smtClean="0"/>
              <a:t>Power figures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sz="4000" dirty="0"/>
          </a:p>
        </p:txBody>
      </p:sp>
      <p:pic>
        <p:nvPicPr>
          <p:cNvPr id="6" name="Picture 2" descr="D:\Google Drive\work\OCM\at gu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11" y="1801342"/>
            <a:ext cx="2960148" cy="306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780" y="389188"/>
            <a:ext cx="4600800" cy="306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971" y="609757"/>
            <a:ext cx="4601456" cy="3067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366" y="2996217"/>
            <a:ext cx="3633706" cy="35755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2" t="33504" r="22763" b="2564"/>
          <a:stretch/>
        </p:blipFill>
        <p:spPr>
          <a:xfrm>
            <a:off x="6716720" y="3378373"/>
            <a:ext cx="4443548" cy="31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7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Responsible for your minions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sz="4000" dirty="0"/>
          </a:p>
          <a:p>
            <a:pPr marL="0" indent="0" algn="ctr">
              <a:buNone/>
            </a:pPr>
            <a:r>
              <a:rPr lang="en-GB" sz="4000" dirty="0" smtClean="0"/>
              <a:t>Why you should know it</a:t>
            </a:r>
            <a:endParaRPr lang="en-GB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53" y="1690688"/>
            <a:ext cx="7221416" cy="478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7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ahatch\Desktop\dora-logo whit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4601"/>
            <a:ext cx="3698196" cy="127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5662" y="365125"/>
            <a:ext cx="9138138" cy="1325563"/>
          </a:xfrm>
        </p:spPr>
        <p:txBody>
          <a:bodyPr/>
          <a:lstStyle/>
          <a:p>
            <a:r>
              <a:rPr lang="en-GB" dirty="0" smtClean="0"/>
              <a:t>DORA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GB" b="1" dirty="0" smtClean="0"/>
          </a:p>
          <a:p>
            <a:pPr marL="0" indent="0">
              <a:buNone/>
            </a:pPr>
            <a:r>
              <a:rPr lang="en-GB" b="1" dirty="0" smtClean="0"/>
              <a:t>Declaration </a:t>
            </a:r>
            <a:r>
              <a:rPr lang="en-GB" b="1" dirty="0"/>
              <a:t>on Research </a:t>
            </a:r>
            <a:r>
              <a:rPr lang="en-GB" b="1" dirty="0" smtClean="0"/>
              <a:t>Assessment</a:t>
            </a:r>
          </a:p>
          <a:p>
            <a:r>
              <a:rPr lang="en-GB" dirty="0"/>
              <a:t>the need to eliminate the use of journal-based metrics, such as Journal Impact Factors, in funding, appointment, and promotion considerations;</a:t>
            </a:r>
          </a:p>
          <a:p>
            <a:r>
              <a:rPr lang="en-GB" dirty="0"/>
              <a:t>the need to assess research on its own merits rather than on the basis of the journal </a:t>
            </a:r>
            <a:endParaRPr lang="en-GB" dirty="0" smtClean="0"/>
          </a:p>
          <a:p>
            <a:r>
              <a:rPr lang="en-GB" dirty="0" smtClean="0"/>
              <a:t>the </a:t>
            </a:r>
            <a:r>
              <a:rPr lang="en-GB" dirty="0"/>
              <a:t>need to capitalize on the opportunities provided by online publication (such as relaxing unnecessary limits </a:t>
            </a:r>
            <a:r>
              <a:rPr lang="en-GB" dirty="0" smtClean="0"/>
              <a:t>… </a:t>
            </a:r>
            <a:r>
              <a:rPr lang="en-GB" dirty="0"/>
              <a:t>exploring new indicators of significance and impact</a:t>
            </a:r>
            <a:r>
              <a:rPr lang="en-GB" dirty="0" smtClean="0"/>
              <a:t>)</a:t>
            </a:r>
            <a:endParaRPr lang="en-GB" dirty="0"/>
          </a:p>
          <a:p>
            <a:pPr marL="0" indent="0">
              <a:buNone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59627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:\Users\ahatch\Desktop\dora-logo whi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4601"/>
            <a:ext cx="3698196" cy="127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03"/>
          <a:stretch/>
        </p:blipFill>
        <p:spPr bwMode="auto">
          <a:xfrm>
            <a:off x="609725" y="1680160"/>
            <a:ext cx="5124450" cy="2290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10194" y="4045992"/>
            <a:ext cx="2119876" cy="5437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defTabSz="412750" hangingPunct="0"/>
            <a:r>
              <a:rPr lang="en-US" sz="1600" dirty="0" err="1">
                <a:solidFill>
                  <a:srgbClr val="0070C0"/>
                </a:solidFill>
                <a:ea typeface="Helvetica Neue"/>
                <a:cs typeface="Helvetica Neue"/>
                <a:sym typeface="Helvetica Neue"/>
              </a:rPr>
              <a:t>Wellcome</a:t>
            </a:r>
            <a:endParaRPr lang="en-US" sz="1600" dirty="0">
              <a:solidFill>
                <a:srgbClr val="0070C0"/>
              </a:solidFill>
              <a:ea typeface="Helvetica Neue"/>
              <a:cs typeface="Helvetica Neue"/>
              <a:sym typeface="Helvetica Neue"/>
            </a:endParaRPr>
          </a:p>
          <a:p>
            <a:pPr defTabSz="412750" hangingPunct="0"/>
            <a:r>
              <a:rPr lang="en-US" sz="1600" dirty="0">
                <a:solidFill>
                  <a:srgbClr val="0070C0"/>
                </a:solidFill>
              </a:rPr>
              <a:t>London, United Kingdom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95293" y="3927847"/>
            <a:ext cx="1713418" cy="5437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defTabSz="412750" hangingPunct="0"/>
            <a:r>
              <a:rPr lang="en-US" sz="1600" dirty="0">
                <a:solidFill>
                  <a:srgbClr val="0070C0"/>
                </a:solidFill>
                <a:ea typeface="Helvetica Neue"/>
                <a:cs typeface="Helvetica Neue"/>
                <a:sym typeface="Helvetica Neue"/>
              </a:rPr>
              <a:t>Cancer Research UK</a:t>
            </a:r>
          </a:p>
          <a:p>
            <a:pPr defTabSz="412750" hangingPunct="0"/>
            <a:r>
              <a:rPr lang="en-US" sz="1600" dirty="0">
                <a:solidFill>
                  <a:srgbClr val="0070C0"/>
                </a:solidFill>
              </a:rPr>
              <a:t>London, UK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95293" y="4679360"/>
            <a:ext cx="4557316" cy="17748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lvl="3"/>
            <a:r>
              <a:rPr lang="en-US" sz="1600" dirty="0">
                <a:solidFill>
                  <a:srgbClr val="0070C0"/>
                </a:solidFill>
              </a:rPr>
              <a:t>Application includes: </a:t>
            </a:r>
          </a:p>
          <a:p>
            <a:pPr marL="228600" lvl="3" indent="-228600">
              <a:buFont typeface="Symbol" pitchFamily="18" charset="2"/>
              <a:buChar char="-"/>
            </a:pPr>
            <a:r>
              <a:rPr lang="en-US" sz="1600" dirty="0">
                <a:solidFill>
                  <a:srgbClr val="0070C0"/>
                </a:solidFill>
              </a:rPr>
              <a:t>List of research </a:t>
            </a:r>
            <a:r>
              <a:rPr lang="en-US" sz="1600" dirty="0">
                <a:solidFill>
                  <a:srgbClr val="0070C0"/>
                </a:solidFill>
              </a:rPr>
              <a:t>outputs</a:t>
            </a:r>
          </a:p>
          <a:p>
            <a:pPr marL="228600" lvl="3" indent="-228600">
              <a:buFont typeface="Symbol" pitchFamily="18" charset="2"/>
              <a:buChar char="-"/>
            </a:pPr>
            <a:r>
              <a:rPr lang="en-US" sz="1600" dirty="0">
                <a:solidFill>
                  <a:srgbClr val="0070C0"/>
                </a:solidFill>
              </a:rPr>
              <a:t>Summary of 3-5 achievements</a:t>
            </a:r>
          </a:p>
          <a:p>
            <a:pPr marL="228600" lvl="3" indent="-228600">
              <a:buFont typeface="Symbol" pitchFamily="18" charset="2"/>
              <a:buChar char="-"/>
            </a:pPr>
            <a:r>
              <a:rPr lang="en-US" sz="1600" dirty="0">
                <a:solidFill>
                  <a:srgbClr val="0070C0"/>
                </a:solidFill>
              </a:rPr>
              <a:t>Space to describe other measures of impact</a:t>
            </a:r>
          </a:p>
          <a:p>
            <a:pPr lvl="3"/>
            <a:endParaRPr lang="en-US" sz="1600" dirty="0">
              <a:solidFill>
                <a:srgbClr val="0070C0"/>
              </a:solidFill>
              <a:sym typeface="Helvetica Neue"/>
            </a:endParaRPr>
          </a:p>
          <a:p>
            <a:pPr defTabSz="412750" hangingPunct="0"/>
            <a:r>
              <a:rPr lang="en-US" sz="1600" dirty="0">
                <a:solidFill>
                  <a:srgbClr val="0070C0"/>
                </a:solidFill>
                <a:sym typeface="Helvetica Neue"/>
              </a:rPr>
              <a:t>Reminds peer reviewers and committee members of DORA principles throughout funding process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0194" y="4712039"/>
            <a:ext cx="5315681" cy="17748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lvl="3"/>
            <a:r>
              <a:rPr lang="en-US" sz="1600" dirty="0">
                <a:solidFill>
                  <a:srgbClr val="0070C0"/>
                </a:solidFill>
              </a:rPr>
              <a:t>Application includes: </a:t>
            </a:r>
          </a:p>
          <a:p>
            <a:pPr marL="228600" lvl="3" indent="-228600">
              <a:buFont typeface="Symbol" pitchFamily="18" charset="2"/>
              <a:buChar char="-"/>
            </a:pPr>
            <a:r>
              <a:rPr lang="en-US" sz="1600" dirty="0">
                <a:solidFill>
                  <a:srgbClr val="0070C0"/>
                </a:solidFill>
              </a:rPr>
              <a:t>List of research outputs </a:t>
            </a:r>
          </a:p>
          <a:p>
            <a:pPr marL="228600" lvl="3" indent="-228600">
              <a:buFont typeface="Symbol" pitchFamily="18" charset="2"/>
              <a:buChar char="-"/>
            </a:pPr>
            <a:r>
              <a:rPr lang="en-US" sz="1600" dirty="0">
                <a:solidFill>
                  <a:srgbClr val="0070C0"/>
                </a:solidFill>
              </a:rPr>
              <a:t>Contributions to mentorship</a:t>
            </a:r>
          </a:p>
          <a:p>
            <a:pPr marL="228600" lvl="3" indent="-228600">
              <a:buFont typeface="Symbol" pitchFamily="18" charset="2"/>
              <a:buChar char="-"/>
            </a:pPr>
            <a:r>
              <a:rPr lang="en-US" sz="1600" dirty="0">
                <a:solidFill>
                  <a:srgbClr val="0070C0"/>
                </a:solidFill>
              </a:rPr>
              <a:t>Output sharing plan to advance potential health benefits</a:t>
            </a:r>
          </a:p>
          <a:p>
            <a:pPr marL="228600" lvl="3" indent="-228600">
              <a:buFont typeface="Symbol" pitchFamily="18" charset="2"/>
              <a:buChar char="-"/>
            </a:pPr>
            <a:r>
              <a:rPr lang="en-US" sz="1600" dirty="0">
                <a:solidFill>
                  <a:srgbClr val="0070C0"/>
                </a:solidFill>
              </a:rPr>
              <a:t>Plans for public engagement</a:t>
            </a:r>
          </a:p>
          <a:p>
            <a:pPr defTabSz="412750" hangingPunct="0"/>
            <a:endParaRPr lang="en-US" sz="1600" dirty="0">
              <a:solidFill>
                <a:srgbClr val="0070C0"/>
              </a:solidFill>
            </a:endParaRPr>
          </a:p>
          <a:p>
            <a:pPr defTabSz="412750" hangingPunct="0"/>
            <a:r>
              <a:rPr lang="en-US" sz="1600" dirty="0">
                <a:solidFill>
                  <a:srgbClr val="0070C0"/>
                </a:solidFill>
              </a:rPr>
              <a:t>Guidance provided to advisory panel members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293" y="2295462"/>
            <a:ext cx="4662488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2215662" y="365125"/>
            <a:ext cx="91381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baseline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GB" dirty="0" smtClean="0"/>
              <a:t>DORA: Funders adoption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17688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Narrative CV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IE" dirty="0"/>
              <a:t>Generation of Knowledge</a:t>
            </a:r>
            <a:endParaRPr lang="en-GB" dirty="0"/>
          </a:p>
          <a:p>
            <a:pPr lvl="0"/>
            <a:r>
              <a:rPr lang="en-IE" dirty="0"/>
              <a:t>Development of Individuals and Collaborations  </a:t>
            </a:r>
            <a:endParaRPr lang="en-GB" dirty="0"/>
          </a:p>
          <a:p>
            <a:pPr lvl="0"/>
            <a:r>
              <a:rPr lang="en-IE" dirty="0"/>
              <a:t>Supporting Broader Society and the Economy  </a:t>
            </a:r>
            <a:endParaRPr lang="en-GB" dirty="0"/>
          </a:p>
          <a:p>
            <a:pPr lvl="0"/>
            <a:r>
              <a:rPr lang="en-IE" dirty="0"/>
              <a:t>Supporting the Research Community </a:t>
            </a: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933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Narrative CV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 </a:t>
            </a:r>
            <a:r>
              <a:rPr lang="en-GB" dirty="0"/>
              <a:t>broad definition of ‘output’ is </a:t>
            </a:r>
            <a:r>
              <a:rPr lang="en-GB" dirty="0" smtClean="0"/>
              <a:t>used, such </a:t>
            </a:r>
            <a:r>
              <a:rPr lang="en-GB" dirty="0"/>
              <a:t>as datasets, patents and software.</a:t>
            </a:r>
          </a:p>
          <a:p>
            <a:r>
              <a:rPr lang="en-GB" dirty="0" smtClean="0"/>
              <a:t>Special </a:t>
            </a:r>
            <a:r>
              <a:rPr lang="en-GB" dirty="0"/>
              <a:t>attention is paid to Open </a:t>
            </a:r>
            <a:r>
              <a:rPr lang="en-GB" dirty="0" smtClean="0"/>
              <a:t>Science, which outputs </a:t>
            </a:r>
            <a:r>
              <a:rPr lang="en-GB" dirty="0"/>
              <a:t>are openly available</a:t>
            </a:r>
            <a:r>
              <a:rPr lang="en-GB" dirty="0" smtClean="0"/>
              <a:t>.</a:t>
            </a:r>
          </a:p>
          <a:p>
            <a:r>
              <a:rPr lang="en-US" dirty="0" smtClean="0"/>
              <a:t>New metrics: retweets, </a:t>
            </a:r>
            <a:r>
              <a:rPr lang="en-US" dirty="0"/>
              <a:t>online views and </a:t>
            </a:r>
            <a:r>
              <a:rPr lang="en-US" dirty="0" smtClean="0"/>
              <a:t>downloads, </a:t>
            </a:r>
            <a:r>
              <a:rPr lang="en-US" dirty="0"/>
              <a:t>discussions </a:t>
            </a:r>
            <a:r>
              <a:rPr lang="en-US" dirty="0" smtClean="0"/>
              <a:t>, presence in mass </a:t>
            </a:r>
            <a:r>
              <a:rPr lang="en-US" dirty="0"/>
              <a:t>media technology platforms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446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It is </a:t>
            </a:r>
            <a:r>
              <a:rPr lang="pl-PL" dirty="0" smtClean="0"/>
              <a:t>easier to be prepered than to fake it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It takes time to make the outputs public</a:t>
            </a:r>
          </a:p>
          <a:p>
            <a:r>
              <a:rPr lang="en-GB" dirty="0" smtClean="0"/>
              <a:t>The quality of open outputs is easy to assess</a:t>
            </a:r>
          </a:p>
          <a:p>
            <a:endParaRPr lang="en-GB" dirty="0" smtClean="0"/>
          </a:p>
          <a:p>
            <a:r>
              <a:rPr lang="en-GB" dirty="0" smtClean="0"/>
              <a:t>Timestamps 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0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sz="4000" dirty="0"/>
          </a:p>
          <a:p>
            <a:pPr marL="0" indent="0" algn="ctr">
              <a:buNone/>
            </a:pPr>
            <a:r>
              <a:rPr lang="en-GB" sz="4000" dirty="0" smtClean="0"/>
              <a:t>Why you should do it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60281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sz="4000" dirty="0"/>
          </a:p>
          <a:p>
            <a:pPr marL="0" indent="0" algn="ctr">
              <a:buNone/>
            </a:pPr>
            <a:r>
              <a:rPr lang="en-GB" sz="4000" dirty="0" smtClean="0"/>
              <a:t>Who we are and what we do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89507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Hit by bus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sz="4000" dirty="0"/>
          </a:p>
        </p:txBody>
      </p:sp>
    </p:spTree>
    <p:extLst>
      <p:ext uri="{BB962C8B-B14F-4D97-AF65-F5344CB8AC3E}">
        <p14:creationId xmlns:p14="http://schemas.microsoft.com/office/powerpoint/2010/main" val="311866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Hit by bus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en-GB" sz="4000" dirty="0" smtClean="0"/>
              <a:t>Good data management</a:t>
            </a:r>
            <a:r>
              <a:rPr lang="pl-PL" sz="4000" dirty="0" smtClean="0"/>
              <a:t>:</a:t>
            </a:r>
          </a:p>
          <a:p>
            <a:pPr>
              <a:buFontTx/>
              <a:buChar char="-"/>
            </a:pPr>
            <a:r>
              <a:rPr lang="en-GB" sz="4000" dirty="0" smtClean="0"/>
              <a:t>improve</a:t>
            </a:r>
            <a:r>
              <a:rPr lang="pl-PL" sz="4000" dirty="0" smtClean="0"/>
              <a:t>s</a:t>
            </a:r>
            <a:r>
              <a:rPr lang="en-GB" sz="4000" dirty="0" smtClean="0"/>
              <a:t> productivity</a:t>
            </a:r>
            <a:endParaRPr lang="pl-PL" sz="4000" dirty="0" smtClean="0"/>
          </a:p>
          <a:p>
            <a:pPr>
              <a:buFontTx/>
              <a:buChar char="-"/>
            </a:pPr>
            <a:r>
              <a:rPr lang="en-GB" sz="4000" dirty="0" smtClean="0"/>
              <a:t>assure</a:t>
            </a:r>
            <a:r>
              <a:rPr lang="pl-PL" sz="4000" dirty="0" smtClean="0"/>
              <a:t>s</a:t>
            </a:r>
            <a:r>
              <a:rPr lang="en-GB" sz="4000" dirty="0" smtClean="0"/>
              <a:t> safety of your research</a:t>
            </a:r>
            <a:endParaRPr lang="pl-PL" sz="4000" dirty="0" smtClean="0"/>
          </a:p>
          <a:p>
            <a:pPr>
              <a:buFontTx/>
              <a:buChar char="-"/>
            </a:pPr>
            <a:r>
              <a:rPr lang="en-GB" sz="4000" dirty="0" smtClean="0"/>
              <a:t>speeds up induction</a:t>
            </a:r>
            <a:endParaRPr lang="pl-PL" sz="4000" dirty="0" smtClean="0"/>
          </a:p>
          <a:p>
            <a:pPr>
              <a:buFontTx/>
              <a:buChar char="-"/>
            </a:pPr>
            <a:r>
              <a:rPr lang="en-GB" sz="4000" dirty="0" smtClean="0"/>
              <a:t>makes it easier to generate public outputs</a:t>
            </a:r>
            <a:endParaRPr lang="pl-PL" sz="4000" dirty="0"/>
          </a:p>
        </p:txBody>
      </p:sp>
    </p:spTree>
    <p:extLst>
      <p:ext uri="{BB962C8B-B14F-4D97-AF65-F5344CB8AC3E}">
        <p14:creationId xmlns:p14="http://schemas.microsoft.com/office/powerpoint/2010/main" val="38642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67"/>
          </a:xfrm>
        </p:spPr>
        <p:txBody>
          <a:bodyPr/>
          <a:lstStyle/>
          <a:p>
            <a:r>
              <a:rPr lang="pl-PL" dirty="0"/>
              <a:t>Agenda</a:t>
            </a:r>
            <a:endParaRPr lang="en-GB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pl-PL" sz="4000" dirty="0"/>
          </a:p>
          <a:p>
            <a:r>
              <a:rPr lang="en-GB" sz="4000" dirty="0" smtClean="0"/>
              <a:t>Being FAIR</a:t>
            </a:r>
            <a:endParaRPr lang="pl-PL" sz="4000" dirty="0"/>
          </a:p>
          <a:p>
            <a:r>
              <a:rPr lang="en-GB" sz="4000" dirty="0" smtClean="0"/>
              <a:t>Tools for overlords</a:t>
            </a:r>
            <a:endParaRPr lang="pl-PL" sz="4000" dirty="0"/>
          </a:p>
          <a:p>
            <a:r>
              <a:rPr lang="en-GB" sz="4000" dirty="0" smtClean="0"/>
              <a:t>Public repositories</a:t>
            </a:r>
            <a:endParaRPr lang="pl-PL" sz="4000" dirty="0"/>
          </a:p>
          <a:p>
            <a:r>
              <a:rPr lang="en-GB" sz="4000" dirty="0"/>
              <a:t>It is all about </a:t>
            </a:r>
            <a:r>
              <a:rPr lang="en-GB" sz="4000" dirty="0" smtClean="0"/>
              <a:t>planning</a:t>
            </a:r>
          </a:p>
          <a:p>
            <a:r>
              <a:rPr lang="en-GB" sz="4000" dirty="0" smtClean="0"/>
              <a:t>Wrap up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90054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67"/>
          </a:xfrm>
        </p:spPr>
        <p:txBody>
          <a:bodyPr/>
          <a:lstStyle/>
          <a:p>
            <a:r>
              <a:rPr lang="en-GB" dirty="0" smtClean="0"/>
              <a:t>Credits</a:t>
            </a:r>
            <a:endParaRPr lang="en-GB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23814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sz="4000" dirty="0"/>
          </a:p>
          <a:p>
            <a:pPr marL="0" indent="0" algn="ctr">
              <a:buNone/>
            </a:pPr>
            <a:r>
              <a:rPr lang="pl-PL" sz="4000" dirty="0"/>
              <a:t>Better research by better sharing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75953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824753-16F4-EA4C-A410-95B7DF1D0C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/>
              <a:t>Evolution of </a:t>
            </a:r>
            <a:r>
              <a:rPr lang="en-GB" dirty="0" smtClean="0"/>
              <a:t>Research</a:t>
            </a:r>
            <a:endParaRPr lang="en-GB" dirty="0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640076C4-D2E3-D14B-9381-59C5F3C3134C}"/>
              </a:ext>
            </a:extLst>
          </p:cNvPr>
          <p:cNvSpPr/>
          <p:nvPr/>
        </p:nvSpPr>
        <p:spPr>
          <a:xfrm flipH="1">
            <a:off x="0" y="5872163"/>
            <a:ext cx="12192000" cy="985837"/>
          </a:xfrm>
          <a:prstGeom prst="rtTriangle">
            <a:avLst/>
          </a:prstGeom>
          <a:solidFill>
            <a:srgbClr val="EA03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en-US" sz="2800" dirty="0"/>
              <a:t>Level of openness in research</a:t>
            </a:r>
          </a:p>
        </p:txBody>
      </p:sp>
    </p:spTree>
    <p:extLst>
      <p:ext uri="{BB962C8B-B14F-4D97-AF65-F5344CB8AC3E}">
        <p14:creationId xmlns:p14="http://schemas.microsoft.com/office/powerpoint/2010/main" val="177952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DDAC9-35A8-4328-B5EA-8844C448E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280"/>
            <a:ext cx="10515600" cy="4927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Open science is the movement to make scientific research </a:t>
            </a:r>
            <a:r>
              <a:rPr lang="pl-PL" dirty="0"/>
              <a:t/>
            </a:r>
            <a:br>
              <a:rPr lang="pl-PL" dirty="0"/>
            </a:br>
            <a:r>
              <a:rPr lang="en-GB" b="1" dirty="0"/>
              <a:t>accessible to all levels </a:t>
            </a:r>
            <a:r>
              <a:rPr lang="en-GB" dirty="0"/>
              <a:t>of </a:t>
            </a:r>
            <a:r>
              <a:rPr lang="pl-PL" dirty="0"/>
              <a:t>the </a:t>
            </a:r>
            <a:r>
              <a:rPr lang="en-GB" dirty="0"/>
              <a:t>society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290372" y="3253471"/>
            <a:ext cx="298177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publications </a:t>
            </a:r>
            <a:endParaRPr lang="pl-PL" sz="28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data </a:t>
            </a:r>
            <a:endParaRPr lang="pl-PL" sz="28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physical samples </a:t>
            </a:r>
            <a:endParaRPr lang="pl-PL" sz="28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software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73218" y="3038028"/>
            <a:ext cx="251953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general public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amateurs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professionals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teachers</a:t>
            </a:r>
            <a:endParaRPr lang="en-GB" sz="2800" dirty="0">
              <a:solidFill>
                <a:srgbClr val="0070C0"/>
              </a:solidFill>
            </a:endParaRPr>
          </a:p>
        </p:txBody>
      </p:sp>
      <p:pic>
        <p:nvPicPr>
          <p:cNvPr id="7" name="Graphic 6" descr="Usb Stick with solid fill">
            <a:extLst>
              <a:ext uri="{FF2B5EF4-FFF2-40B4-BE49-F238E27FC236}">
                <a16:creationId xmlns:a16="http://schemas.microsoft.com/office/drawing/2014/main" id="{0824A22B-7EDC-7B4B-99C0-D318FC607C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88273" y="3260800"/>
            <a:ext cx="914400" cy="914400"/>
          </a:xfrm>
          <a:prstGeom prst="rect">
            <a:avLst/>
          </a:prstGeom>
        </p:spPr>
      </p:pic>
      <p:pic>
        <p:nvPicPr>
          <p:cNvPr id="9" name="Graphic 8" descr="Cmd Terminal with solid fill">
            <a:extLst>
              <a:ext uri="{FF2B5EF4-FFF2-40B4-BE49-F238E27FC236}">
                <a16:creationId xmlns:a16="http://schemas.microsoft.com/office/drawing/2014/main" id="{E2CE479D-158F-3544-ADF0-05F3A0E7E9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56432" y="4668240"/>
            <a:ext cx="914400" cy="914400"/>
          </a:xfrm>
          <a:prstGeom prst="rect">
            <a:avLst/>
          </a:prstGeom>
        </p:spPr>
      </p:pic>
      <p:pic>
        <p:nvPicPr>
          <p:cNvPr id="11" name="Graphic 10" descr="Classroom with solid fill">
            <a:extLst>
              <a:ext uri="{FF2B5EF4-FFF2-40B4-BE49-F238E27FC236}">
                <a16:creationId xmlns:a16="http://schemas.microsoft.com/office/drawing/2014/main" id="{1E604FE0-9CA1-324D-B619-1BE92AA12E0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708877" y="4422213"/>
            <a:ext cx="914400" cy="914400"/>
          </a:xfrm>
          <a:prstGeom prst="rect">
            <a:avLst/>
          </a:prstGeom>
        </p:spPr>
      </p:pic>
      <p:pic>
        <p:nvPicPr>
          <p:cNvPr id="13" name="Graphic 12" descr="Group with solid fill">
            <a:extLst>
              <a:ext uri="{FF2B5EF4-FFF2-40B4-BE49-F238E27FC236}">
                <a16:creationId xmlns:a16="http://schemas.microsoft.com/office/drawing/2014/main" id="{21DA01AD-FA62-AF43-85A0-6C8F63CC969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031541" y="2512864"/>
            <a:ext cx="914400" cy="914400"/>
          </a:xfrm>
          <a:prstGeom prst="rect">
            <a:avLst/>
          </a:prstGeom>
        </p:spPr>
      </p:pic>
      <p:pic>
        <p:nvPicPr>
          <p:cNvPr id="15" name="Graphic 14" descr="Briefcase with solid fill">
            <a:extLst>
              <a:ext uri="{FF2B5EF4-FFF2-40B4-BE49-F238E27FC236}">
                <a16:creationId xmlns:a16="http://schemas.microsoft.com/office/drawing/2014/main" id="{BD8B41C8-9E7C-2D49-9C40-01FA39B4433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0155469" y="3519456"/>
            <a:ext cx="655744" cy="655744"/>
          </a:xfrm>
          <a:prstGeom prst="rect">
            <a:avLst/>
          </a:prstGeom>
        </p:spPr>
      </p:pic>
      <p:pic>
        <p:nvPicPr>
          <p:cNvPr id="17" name="Graphic 16" descr="Chevron arrows with solid fill">
            <a:extLst>
              <a:ext uri="{FF2B5EF4-FFF2-40B4-BE49-F238E27FC236}">
                <a16:creationId xmlns:a16="http://schemas.microsoft.com/office/drawing/2014/main" id="{B2811472-3906-BF4A-A506-9361E6DC65C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5553456" y="3519456"/>
            <a:ext cx="914400" cy="914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58368" y="5848625"/>
            <a:ext cx="5704575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 smtClean="0">
                <a:solidFill>
                  <a:srgbClr val="0070C0"/>
                </a:solidFill>
              </a:rPr>
              <a:t>Digital </a:t>
            </a:r>
            <a:r>
              <a:rPr lang="en-GB" sz="2400" b="1" dirty="0">
                <a:solidFill>
                  <a:srgbClr val="0070C0"/>
                </a:solidFill>
              </a:rPr>
              <a:t>technologies</a:t>
            </a:r>
            <a:r>
              <a:rPr lang="en-GB" sz="2400" dirty="0">
                <a:solidFill>
                  <a:srgbClr val="0070C0"/>
                </a:solidFill>
              </a:rPr>
              <a:t> </a:t>
            </a:r>
            <a:r>
              <a:rPr lang="pl-PL" sz="2400" dirty="0">
                <a:solidFill>
                  <a:srgbClr val="0070C0"/>
                </a:solidFill>
              </a:rPr>
              <a:t>for</a:t>
            </a:r>
            <a:r>
              <a:rPr lang="en-GB" sz="2400" b="1" dirty="0">
                <a:solidFill>
                  <a:srgbClr val="0070C0"/>
                </a:solidFill>
              </a:rPr>
              <a:t> </a:t>
            </a:r>
            <a:r>
              <a:rPr lang="en-GB" sz="2400" dirty="0">
                <a:solidFill>
                  <a:srgbClr val="0070C0"/>
                </a:solidFill>
              </a:rPr>
              <a:t>diffusing knowledge</a:t>
            </a:r>
            <a:endParaRPr lang="pl-PL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91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E59DD7-8111-4360-8E11-D0D1857E0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57" y="1303976"/>
            <a:ext cx="8986886" cy="51927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993136-21F8-4C60-998C-3D9B641EB2F6}"/>
              </a:ext>
            </a:extLst>
          </p:cNvPr>
          <p:cNvSpPr txBox="1"/>
          <p:nvPr/>
        </p:nvSpPr>
        <p:spPr>
          <a:xfrm>
            <a:off x="669303" y="6353666"/>
            <a:ext cx="1485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CREDITS [1] CC BY</a:t>
            </a:r>
          </a:p>
        </p:txBody>
      </p:sp>
    </p:spTree>
    <p:extLst>
      <p:ext uri="{BB962C8B-B14F-4D97-AF65-F5344CB8AC3E}">
        <p14:creationId xmlns:p14="http://schemas.microsoft.com/office/powerpoint/2010/main" val="298952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7B386-6AB6-43AA-AD55-F2D183907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Why we are not doing Open </a:t>
            </a:r>
            <a:r>
              <a:rPr lang="en-GB" sz="3600" dirty="0" smtClean="0"/>
              <a:t>Science</a:t>
            </a:r>
            <a:r>
              <a:rPr lang="pl-PL" sz="3600" dirty="0" smtClean="0"/>
              <a:t> / Data Sharing</a:t>
            </a:r>
            <a:endParaRPr lang="en-GB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C3108-0F0E-4BF6-95E5-2F68D67F1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….</a:t>
            </a:r>
          </a:p>
        </p:txBody>
      </p:sp>
      <p:pic>
        <p:nvPicPr>
          <p:cNvPr id="5" name="Graphic 4" descr="Questions with solid fill">
            <a:extLst>
              <a:ext uri="{FF2B5EF4-FFF2-40B4-BE49-F238E27FC236}">
                <a16:creationId xmlns:a16="http://schemas.microsoft.com/office/drawing/2014/main" id="{C1ED6655-99B8-4141-B04D-0310CB8BE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494776" y="1999488"/>
            <a:ext cx="2859024" cy="285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0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7B386-6AB6-43AA-AD55-F2D183907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Why we are not doing Open Science </a:t>
            </a:r>
            <a:r>
              <a:rPr lang="pl-PL" sz="3600" dirty="0" smtClean="0"/>
              <a:t>/ Data Sharing</a:t>
            </a:r>
            <a:endParaRPr lang="en-GB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C3108-0F0E-4BF6-95E5-2F68D67F1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GB" dirty="0"/>
              <a:t>lack</a:t>
            </a:r>
            <a:r>
              <a:rPr lang="pl-PL" dirty="0"/>
              <a:t> of </a:t>
            </a:r>
            <a:r>
              <a:rPr lang="en-GB" dirty="0"/>
              <a:t>expertise</a:t>
            </a:r>
          </a:p>
          <a:p>
            <a:pPr>
              <a:lnSpc>
                <a:spcPct val="150000"/>
              </a:lnSpc>
            </a:pPr>
            <a:r>
              <a:rPr lang="en-GB" dirty="0"/>
              <a:t>sensitive data</a:t>
            </a:r>
          </a:p>
          <a:p>
            <a:pPr>
              <a:lnSpc>
                <a:spcPct val="150000"/>
              </a:lnSpc>
            </a:pPr>
            <a:r>
              <a:rPr lang="en-GB" dirty="0"/>
              <a:t>misuse (fake news)</a:t>
            </a:r>
          </a:p>
          <a:p>
            <a:pPr>
              <a:lnSpc>
                <a:spcPct val="150000"/>
              </a:lnSpc>
            </a:pPr>
            <a:r>
              <a:rPr lang="en-GB" dirty="0"/>
              <a:t>lack of confidence (the fear of critics)</a:t>
            </a:r>
          </a:p>
          <a:p>
            <a:pPr>
              <a:lnSpc>
                <a:spcPct val="150000"/>
              </a:lnSpc>
            </a:pPr>
            <a:r>
              <a:rPr lang="en-GB" b="1" dirty="0"/>
              <a:t>the costs in $ and in time</a:t>
            </a:r>
          </a:p>
          <a:p>
            <a:pPr>
              <a:lnSpc>
                <a:spcPct val="150000"/>
              </a:lnSpc>
            </a:pPr>
            <a:r>
              <a:rPr lang="en-GB" dirty="0"/>
              <a:t>IP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Graphic 3" descr="Questions with solid fill">
            <a:extLst>
              <a:ext uri="{FF2B5EF4-FFF2-40B4-BE49-F238E27FC236}">
                <a16:creationId xmlns:a16="http://schemas.microsoft.com/office/drawing/2014/main" id="{9CCF3C30-FAA2-344D-BFE7-AADFBAB5A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494776" y="1999488"/>
            <a:ext cx="2859024" cy="285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9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367"/>
          </a:xfrm>
        </p:spPr>
        <p:txBody>
          <a:bodyPr/>
          <a:lstStyle/>
          <a:p>
            <a:r>
              <a:rPr lang="pl-PL" dirty="0"/>
              <a:t>Sharing as part of the workflow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5089775" y="1135453"/>
            <a:ext cx="3876021" cy="3915317"/>
            <a:chOff x="2051720" y="1700808"/>
            <a:chExt cx="4633544" cy="4680520"/>
          </a:xfrm>
        </p:grpSpPr>
        <p:grpSp>
          <p:nvGrpSpPr>
            <p:cNvPr id="5" name="Group 4"/>
            <p:cNvGrpSpPr/>
            <p:nvPr/>
          </p:nvGrpSpPr>
          <p:grpSpPr>
            <a:xfrm>
              <a:off x="2051720" y="1700808"/>
              <a:ext cx="4633544" cy="4680520"/>
              <a:chOff x="1979712" y="1916832"/>
              <a:chExt cx="4633544" cy="468052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2310826" y="2348880"/>
                <a:ext cx="3942390" cy="3942390"/>
              </a:xfrm>
              <a:prstGeom prst="ellipse">
                <a:avLst/>
              </a:prstGeom>
              <a:noFill/>
              <a:ln w="5715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13" name="Group 12"/>
              <p:cNvGrpSpPr/>
              <p:nvPr/>
            </p:nvGrpSpPr>
            <p:grpSpPr>
              <a:xfrm>
                <a:off x="3563888" y="1916832"/>
                <a:ext cx="1224136" cy="1224136"/>
                <a:chOff x="3923928" y="2492896"/>
                <a:chExt cx="1224136" cy="1224136"/>
              </a:xfrm>
            </p:grpSpPr>
            <p:sp>
              <p:nvSpPr>
                <p:cNvPr id="29" name="Oval 28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  <a:solidFill>
                  <a:srgbClr val="5B9B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3959932" y="2843354"/>
                  <a:ext cx="1152128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CREATING DATA</a:t>
                  </a:r>
                  <a:endParaRPr lang="en-GB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5148065" y="2780928"/>
                <a:ext cx="1465191" cy="1224136"/>
                <a:chOff x="3815917" y="2492896"/>
                <a:chExt cx="1465191" cy="1224136"/>
              </a:xfrm>
            </p:grpSpPr>
            <p:sp>
              <p:nvSpPr>
                <p:cNvPr id="27" name="Oval 26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  <a:solidFill>
                  <a:srgbClr val="5B9B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3815917" y="2843354"/>
                  <a:ext cx="1465191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1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PROCESSING</a:t>
                  </a:r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DATA</a:t>
                  </a:r>
                  <a:endParaRPr lang="en-GB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5148065" y="4509120"/>
                <a:ext cx="1400261" cy="1224136"/>
                <a:chOff x="3851921" y="2492896"/>
                <a:chExt cx="1400261" cy="1224136"/>
              </a:xfrm>
            </p:grpSpPr>
            <p:sp>
              <p:nvSpPr>
                <p:cNvPr id="25" name="Oval 24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  <a:solidFill>
                  <a:srgbClr val="5B9B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3851921" y="2843354"/>
                  <a:ext cx="1400261" cy="5886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ANALYSING</a:t>
                  </a:r>
                  <a:r>
                    <a:rPr lang="pl-PL" sz="1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DATA</a:t>
                  </a:r>
                  <a:endParaRPr lang="en-GB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3498957" y="5373216"/>
                <a:ext cx="1509656" cy="1224136"/>
                <a:chOff x="3786989" y="2492896"/>
                <a:chExt cx="1509656" cy="1224136"/>
              </a:xfrm>
            </p:grpSpPr>
            <p:sp>
              <p:nvSpPr>
                <p:cNvPr id="23" name="Oval 22"/>
                <p:cNvSpPr/>
                <p:nvPr/>
              </p:nvSpPr>
              <p:spPr>
                <a:xfrm>
                  <a:off x="3923928" y="2492896"/>
                  <a:ext cx="1224136" cy="122413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3786989" y="2843354"/>
                  <a:ext cx="1509656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1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PRESERVING</a:t>
                  </a:r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DATA</a:t>
                  </a:r>
                  <a:endParaRPr lang="en-GB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1979712" y="4509120"/>
                <a:ext cx="1224136" cy="1224136"/>
                <a:chOff x="3923928" y="2564904"/>
                <a:chExt cx="1224136" cy="1224136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3923928" y="2564904"/>
                  <a:ext cx="1224136" cy="1224136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3959932" y="2941834"/>
                  <a:ext cx="1152128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SHARING</a:t>
                  </a:r>
                </a:p>
                <a:p>
                  <a:pPr algn="ctr"/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DATA</a:t>
                  </a:r>
                  <a:endParaRPr lang="en-GB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1979712" y="2708920"/>
                <a:ext cx="1224136" cy="1224136"/>
                <a:chOff x="3923928" y="2420888"/>
                <a:chExt cx="1224136" cy="1224136"/>
              </a:xfrm>
            </p:grpSpPr>
            <p:sp>
              <p:nvSpPr>
                <p:cNvPr id="19" name="Oval 18"/>
                <p:cNvSpPr/>
                <p:nvPr/>
              </p:nvSpPr>
              <p:spPr>
                <a:xfrm>
                  <a:off x="3923928" y="2420888"/>
                  <a:ext cx="1224136" cy="122413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3959932" y="2813809"/>
                  <a:ext cx="1152128" cy="551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RE-USING DATA</a:t>
                  </a:r>
                  <a:endParaRPr lang="en-GB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6" name="Right Arrow 5"/>
            <p:cNvSpPr/>
            <p:nvPr/>
          </p:nvSpPr>
          <p:spPr>
            <a:xfrm rot="1619807" flipV="1">
              <a:off x="5174188" y="2303398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Right Arrow 6"/>
            <p:cNvSpPr/>
            <p:nvPr/>
          </p:nvSpPr>
          <p:spPr>
            <a:xfrm rot="5212365" flipV="1">
              <a:off x="6197255" y="3995999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Right Arrow 7"/>
            <p:cNvSpPr/>
            <p:nvPr/>
          </p:nvSpPr>
          <p:spPr>
            <a:xfrm rot="8847248" flipV="1">
              <a:off x="5300817" y="5674556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ight Arrow 8"/>
            <p:cNvSpPr/>
            <p:nvPr/>
          </p:nvSpPr>
          <p:spPr>
            <a:xfrm rot="12776736" flipV="1">
              <a:off x="3097300" y="5646115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ight Arrow 9"/>
            <p:cNvSpPr/>
            <p:nvPr/>
          </p:nvSpPr>
          <p:spPr>
            <a:xfrm rot="16200000" flipV="1">
              <a:off x="2254352" y="3914627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ight Arrow 10"/>
            <p:cNvSpPr/>
            <p:nvPr/>
          </p:nvSpPr>
          <p:spPr>
            <a:xfrm rot="19590936" flipV="1">
              <a:off x="3218543" y="2332540"/>
              <a:ext cx="253828" cy="151064"/>
            </a:xfrm>
            <a:prstGeom prst="rightArrow">
              <a:avLst>
                <a:gd name="adj1" fmla="val 27886"/>
                <a:gd name="adj2" fmla="val 50000"/>
              </a:avLst>
            </a:prstGeom>
            <a:solidFill>
              <a:srgbClr val="91C6F7"/>
            </a:solidFill>
            <a:ln>
              <a:solidFill>
                <a:srgbClr val="91C6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 flipV="1">
            <a:off x="3035359" y="1083188"/>
            <a:ext cx="0" cy="50324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16200000">
            <a:off x="2017903" y="3319325"/>
            <a:ext cx="1471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00" dirty="0"/>
              <a:t>Time and effort</a:t>
            </a:r>
            <a:endParaRPr lang="en-GB" sz="1600" dirty="0"/>
          </a:p>
        </p:txBody>
      </p:sp>
      <p:sp>
        <p:nvSpPr>
          <p:cNvPr id="33" name="Rectangle 32"/>
          <p:cNvSpPr/>
          <p:nvPr/>
        </p:nvSpPr>
        <p:spPr>
          <a:xfrm>
            <a:off x="3211997" y="1510141"/>
            <a:ext cx="648072" cy="4608512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4" name="Group 33"/>
          <p:cNvGrpSpPr/>
          <p:nvPr/>
        </p:nvGrpSpPr>
        <p:grpSpPr>
          <a:xfrm>
            <a:off x="3541430" y="1135455"/>
            <a:ext cx="1425574" cy="1079202"/>
            <a:chOff x="1589065" y="1341402"/>
            <a:chExt cx="1425574" cy="1079202"/>
          </a:xfrm>
        </p:grpSpPr>
        <p:sp>
          <p:nvSpPr>
            <p:cNvPr id="35" name="AutoShape 17"/>
            <p:cNvSpPr>
              <a:spLocks noChangeArrowheads="1"/>
            </p:cNvSpPr>
            <p:nvPr/>
          </p:nvSpPr>
          <p:spPr bwMode="auto">
            <a:xfrm rot="16200000">
              <a:off x="2076427" y="1396964"/>
              <a:ext cx="800100" cy="1076325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99">
                    <a:gamma/>
                    <a:shade val="85490"/>
                    <a:invGamma/>
                  </a:srgbClr>
                </a:gs>
                <a:gs pos="100000">
                  <a:srgbClr val="FFFF99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36" name="AutoShape 18"/>
            <p:cNvSpPr>
              <a:spLocks noChangeArrowheads="1"/>
            </p:cNvSpPr>
            <p:nvPr/>
          </p:nvSpPr>
          <p:spPr bwMode="auto">
            <a:xfrm rot="16200000">
              <a:off x="1901802" y="1203289"/>
              <a:ext cx="800100" cy="1076325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99">
                    <a:gamma/>
                    <a:shade val="85490"/>
                    <a:invGamma/>
                  </a:srgbClr>
                </a:gs>
                <a:gs pos="100000">
                  <a:srgbClr val="FFFF99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37" name="AutoShape 17"/>
            <p:cNvSpPr>
              <a:spLocks noChangeArrowheads="1"/>
            </p:cNvSpPr>
            <p:nvPr/>
          </p:nvSpPr>
          <p:spPr bwMode="auto">
            <a:xfrm rot="16200000">
              <a:off x="1727178" y="1482391"/>
              <a:ext cx="800100" cy="1076325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99">
                    <a:gamma/>
                    <a:shade val="85490"/>
                    <a:invGamma/>
                  </a:srgbClr>
                </a:gs>
                <a:gs pos="100000">
                  <a:srgbClr val="FFFF99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 dirty="0"/>
            </a:p>
          </p:txBody>
        </p:sp>
      </p:grpSp>
      <p:sp>
        <p:nvSpPr>
          <p:cNvPr id="38" name="Rectangle 37"/>
          <p:cNvSpPr/>
          <p:nvPr/>
        </p:nvSpPr>
        <p:spPr>
          <a:xfrm>
            <a:off x="4653622" y="6412881"/>
            <a:ext cx="404414" cy="197924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/>
          <p:cNvSpPr txBox="1"/>
          <p:nvPr/>
        </p:nvSpPr>
        <p:spPr>
          <a:xfrm>
            <a:off x="5063896" y="6382597"/>
            <a:ext cx="344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dirty="0"/>
              <a:t>work necessary to make outputs suitable for sharing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44069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506</Words>
  <Application>Microsoft Office PowerPoint</Application>
  <PresentationFormat>Widescreen</PresentationFormat>
  <Paragraphs>120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Helvetica Neue</vt:lpstr>
      <vt:lpstr>Symbol</vt:lpstr>
      <vt:lpstr>Office Theme</vt:lpstr>
      <vt:lpstr>FAIR for leaders</vt:lpstr>
      <vt:lpstr>PowerPoint Presentation</vt:lpstr>
      <vt:lpstr>PowerPoint Presentation</vt:lpstr>
      <vt:lpstr>Evolution of Research</vt:lpstr>
      <vt:lpstr>Open Science</vt:lpstr>
      <vt:lpstr>Open Science</vt:lpstr>
      <vt:lpstr>Why we are not doing Open Science / Data Sharing</vt:lpstr>
      <vt:lpstr>Why we are not doing Open Science / Data Sharing</vt:lpstr>
      <vt:lpstr>Sharing as part of the workflow</vt:lpstr>
      <vt:lpstr>Sharing as part of the workflow</vt:lpstr>
      <vt:lpstr>PowerPoint Presentation</vt:lpstr>
      <vt:lpstr>Power figures</vt:lpstr>
      <vt:lpstr>Responsible for your minions</vt:lpstr>
      <vt:lpstr>DORA</vt:lpstr>
      <vt:lpstr>PowerPoint Presentation</vt:lpstr>
      <vt:lpstr>Narrative CV</vt:lpstr>
      <vt:lpstr>Narrative CV</vt:lpstr>
      <vt:lpstr>It is easier to be prepered than to fake it</vt:lpstr>
      <vt:lpstr>PowerPoint Presentation</vt:lpstr>
      <vt:lpstr>Hit by bus</vt:lpstr>
      <vt:lpstr>Hit by bus</vt:lpstr>
      <vt:lpstr>Agenda</vt:lpstr>
      <vt:lpstr>Credits</vt:lpstr>
    </vt:vector>
  </TitlesOfParts>
  <Company>University of Edinburgh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FAIR in (bio) practice</dc:title>
  <dc:creator>ZIELINSKI Tomasz</dc:creator>
  <cp:lastModifiedBy>ZIELINSKI Tomasz</cp:lastModifiedBy>
  <cp:revision>21</cp:revision>
  <dcterms:created xsi:type="dcterms:W3CDTF">2021-05-26T00:05:55Z</dcterms:created>
  <dcterms:modified xsi:type="dcterms:W3CDTF">2022-07-15T16:28:04Z</dcterms:modified>
</cp:coreProperties>
</file>